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88" r:id="rId2"/>
  </p:sldMasterIdLst>
  <p:sldIdLst>
    <p:sldId id="256" r:id="rId3"/>
    <p:sldId id="257" r:id="rId4"/>
    <p:sldId id="258" r:id="rId5"/>
    <p:sldId id="259" r:id="rId6"/>
    <p:sldId id="263" r:id="rId7"/>
    <p:sldId id="260" r:id="rId8"/>
    <p:sldId id="261" r:id="rId9"/>
    <p:sldId id="280" r:id="rId10"/>
    <p:sldId id="27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>
        <p:scale>
          <a:sx n="81" d="100"/>
          <a:sy n="81" d="100"/>
        </p:scale>
        <p:origin x="-270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3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4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8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8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0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7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9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1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5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5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2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56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7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6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91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97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54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4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0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2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04E684-10F4-4CC3-A0B9-F03AA7BE37C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bie.rbi.org.in/DBIE/dbie.rbi?site=home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>
            <a:extLst>
              <a:ext uri="{FF2B5EF4-FFF2-40B4-BE49-F238E27FC236}">
                <a16:creationId xmlns:a16="http://schemas.microsoft.com/office/drawing/2014/main" xmlns="" id="{01BDF8F8-6774-46C1-81E9-1D5628FE8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920273-5177-4744-A5EF-F8A9393B6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130" y="1327605"/>
            <a:ext cx="4224037" cy="1033855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highlight>
                  <a:srgbClr val="C0C0C0"/>
                </a:highlight>
              </a:rPr>
              <a:t>Indian </a:t>
            </a:r>
            <a:r>
              <a:rPr lang="en-US" sz="4000" dirty="0">
                <a:solidFill>
                  <a:schemeClr val="tx1"/>
                </a:solidFill>
                <a:highlight>
                  <a:srgbClr val="C0C0C0"/>
                </a:highlight>
              </a:rPr>
              <a:t>Economy</a:t>
            </a:r>
            <a:r>
              <a:rPr lang="en-US" sz="4000" dirty="0">
                <a:highlight>
                  <a:srgbClr val="C0C0C0"/>
                </a:highlight>
              </a:rPr>
              <a:t> Data </a:t>
            </a:r>
            <a:r>
              <a:rPr lang="en-US" sz="4000" dirty="0">
                <a:solidFill>
                  <a:schemeClr val="tx1"/>
                </a:solidFill>
                <a:highlight>
                  <a:srgbClr val="C0C0C0"/>
                </a:highlight>
              </a:rPr>
              <a:t>Analysis</a:t>
            </a:r>
            <a:endParaRPr lang="en-IN" sz="40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10AE609-EAFA-4D18-ACE0-B2B8A4398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 i="1" u="sng" dirty="0"/>
          </a:p>
          <a:p>
            <a:endParaRPr lang="en-IN" sz="2000" dirty="0"/>
          </a:p>
        </p:txBody>
      </p:sp>
      <p:pic>
        <p:nvPicPr>
          <p:cNvPr id="14" name="Google Shape;126;p24">
            <a:extLst>
              <a:ext uri="{FF2B5EF4-FFF2-40B4-BE49-F238E27FC236}">
                <a16:creationId xmlns:a16="http://schemas.microsoft.com/office/drawing/2014/main" xmlns="" id="{E5CCBE11-7167-448B-9C76-4322A043F1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385" y="268473"/>
            <a:ext cx="4581525" cy="737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73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F556014A-161C-48FB-9F33-92B702AF5BE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A4452D-50FE-43A2-86E5-8D180945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63" y="1152903"/>
            <a:ext cx="9684073" cy="506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9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52DB13D7-49F6-40AB-8AD9-C7D536283A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8E9285-0F4C-4EC3-A01F-FCE7613D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21" y="1152903"/>
            <a:ext cx="9986989" cy="50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B8524AB7-5551-4BF8-A943-CB41A18B43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E05B5A-C1B4-4D74-BB1C-E9604896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871" y="1152903"/>
            <a:ext cx="9930258" cy="51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F70EAA26-0689-4172-B8E2-5D9972ECC8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DF2648E-9181-4787-A337-7AEE7A5A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29" y="1100831"/>
            <a:ext cx="9986341" cy="519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5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A4DD7EDC-D42E-42B2-B876-65ADCC2A61B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1481452-0FF3-4521-A8F9-BFB4E55A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91" y="1100831"/>
            <a:ext cx="10045018" cy="5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2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FFCF67C5-58E1-49F2-811B-8347A6509D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9BCE19-31E0-4408-A338-42D1C7F1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24" y="1100831"/>
            <a:ext cx="9991752" cy="51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2455CEA0-6338-4B0E-97A6-6E5F5CEB1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221E4E-C0F3-4C95-9486-88E9FD03B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55" y="1100831"/>
            <a:ext cx="10116689" cy="513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75FB27B8-269C-424F-A3EC-105D7E25883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0C489F-9AB5-42D1-9654-2154EE22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85" y="1100831"/>
            <a:ext cx="10000630" cy="50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3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DBFBE0A7-D6FF-4FA1-96E1-07EEBE624E0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64A3EE-97EA-46B7-B355-1D62F43A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49" y="1100831"/>
            <a:ext cx="10072301" cy="52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C99EA246-E345-4045-AD92-50A844907F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513E977-355F-42DB-826C-8421CAAB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6" y="1100831"/>
            <a:ext cx="10081827" cy="51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5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5229E7-78B7-4C9F-8137-8D1EE0C0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2132"/>
            <a:ext cx="10515600" cy="740136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Algerian" panose="04020705040A02060702" pitchFamily="82" charset="0"/>
              </a:rPr>
              <a:t>Topic</a:t>
            </a:r>
            <a:r>
              <a:rPr lang="en-US" dirty="0"/>
              <a:t>: Data Analysis on Indian Economy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192B29-17D1-4733-8776-A2B93CDE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FACULTY </a:t>
            </a:r>
            <a:r>
              <a:rPr lang="en-US" dirty="0" err="1">
                <a:latin typeface="Algerian" panose="04020705040A02060702" pitchFamily="82" charset="0"/>
              </a:rPr>
              <a:t>MENTOR</a:t>
            </a:r>
            <a:r>
              <a:rPr lang="en-US" dirty="0" err="1"/>
              <a:t>:</a:t>
            </a:r>
            <a:r>
              <a:rPr lang="en-US" dirty="0" err="1">
                <a:latin typeface="Bahnschrift Condensed" panose="020B0502040204020203" pitchFamily="34" charset="0"/>
              </a:rPr>
              <a:t>Prof</a:t>
            </a:r>
            <a:r>
              <a:rPr lang="en-US" dirty="0">
                <a:latin typeface="Bahnschrift Condensed" panose="020B0502040204020203" pitchFamily="34" charset="0"/>
              </a:rPr>
              <a:t>. Nirmala </a:t>
            </a:r>
            <a:r>
              <a:rPr lang="en-US" dirty="0" err="1">
                <a:latin typeface="Bahnschrift Condensed" panose="020B0502040204020203" pitchFamily="34" charset="0"/>
              </a:rPr>
              <a:t>Balasundaram</a:t>
            </a:r>
            <a:endParaRPr lang="en-US" dirty="0">
              <a:latin typeface="Bahnschrift Condensed" panose="020B0502040204020203" pitchFamily="34" charset="0"/>
            </a:endParaRPr>
          </a:p>
          <a:p>
            <a:r>
              <a:rPr lang="en-US" dirty="0">
                <a:latin typeface="Algerian" panose="04020705040A02060702" pitchFamily="82" charset="0"/>
              </a:rPr>
              <a:t>MEMBER:</a:t>
            </a:r>
          </a:p>
          <a:p>
            <a:pPr marL="0" indent="0">
              <a:buNone/>
            </a:pPr>
            <a:r>
              <a:rPr lang="en-US">
                <a:latin typeface="Algerian" panose="04020705040A02060702" pitchFamily="82" charset="0"/>
              </a:rPr>
              <a:t>	</a:t>
            </a:r>
            <a:r>
              <a:rPr lang="en-US" smtClean="0">
                <a:latin typeface="Bahnschrift Condensed" panose="020B0502040204020203" pitchFamily="34" charset="0"/>
              </a:rPr>
              <a:t>VARSHA(E0320029)</a:t>
            </a:r>
            <a:endParaRPr lang="en-US" dirty="0"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Condensed" panose="020B0502040204020203" pitchFamily="34" charset="0"/>
              </a:rPr>
              <a:t>	</a:t>
            </a:r>
          </a:p>
        </p:txBody>
      </p:sp>
      <p:pic>
        <p:nvPicPr>
          <p:cNvPr id="4" name="Picture 2" descr="Indian economy to contract 10.5 pc in FY21; COVID-19 spread disrupting eco  activity: Fitch - The Economic Times">
            <a:extLst>
              <a:ext uri="{FF2B5EF4-FFF2-40B4-BE49-F238E27FC236}">
                <a16:creationId xmlns:a16="http://schemas.microsoft.com/office/drawing/2014/main" xmlns="" id="{5ACDE022-51B0-4309-98F4-9BE86FDC8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30" y="3158894"/>
            <a:ext cx="2775751" cy="208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26;p24">
            <a:extLst>
              <a:ext uri="{FF2B5EF4-FFF2-40B4-BE49-F238E27FC236}">
                <a16:creationId xmlns:a16="http://schemas.microsoft.com/office/drawing/2014/main" xmlns="" id="{29114E4C-A2D3-47D2-B16A-0484BDC32F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726" y="810423"/>
            <a:ext cx="6755363" cy="886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7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A65C6DE4-BB0B-46D7-A51E-A647F7C4F1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CE587B-C40A-40C9-AE84-3A7469BA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56" y="1100831"/>
            <a:ext cx="10276487" cy="50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3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38777E19-4AB2-4DC0-8239-FDC50237703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AE7B80-E45F-416F-9985-7D5B2295E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81" y="1100831"/>
            <a:ext cx="10195939" cy="50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A8E54662-183A-434A-A620-49785C6621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D26A123-2823-486A-8F8D-D42020E7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6" y="1100831"/>
            <a:ext cx="10204168" cy="508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7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B710E-C07B-4CDE-8E31-B68D3B76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51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809237-6F3E-4955-9406-4E0B5B48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322772"/>
            <a:ext cx="9601196" cy="1091953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Data Visualization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0B2976-54A2-41AA-89CB-1288FA1D3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</a:t>
            </a:r>
            <a:r>
              <a:rPr lang="en-US" dirty="0"/>
              <a:t>visualization is the graphical representation of the information and data. </a:t>
            </a:r>
          </a:p>
          <a:p>
            <a:r>
              <a:rPr lang="en-US" dirty="0"/>
              <a:t>By using visual elements like chart, graphs and maps, data </a:t>
            </a:r>
            <a:r>
              <a:rPr lang="en-US" dirty="0" err="1"/>
              <a:t>visualisation</a:t>
            </a:r>
            <a:r>
              <a:rPr lang="en-US" dirty="0"/>
              <a:t> tools provide an accessible way to see and understand trends, outliers and patterns in data.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009AB8A-CD3A-4126-94C8-19B6B8659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72" y="4216400"/>
            <a:ext cx="3521825" cy="1981026"/>
          </a:xfrm>
          <a:prstGeom prst="rect">
            <a:avLst/>
          </a:prstGeom>
        </p:spPr>
      </p:pic>
      <p:pic>
        <p:nvPicPr>
          <p:cNvPr id="7" name="Google Shape;126;p24">
            <a:extLst>
              <a:ext uri="{FF2B5EF4-FFF2-40B4-BE49-F238E27FC236}">
                <a16:creationId xmlns:a16="http://schemas.microsoft.com/office/drawing/2014/main" xmlns="" id="{3C35D9C1-4D85-4366-9306-6FE958D996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10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3DECC7-B56E-4B8B-909A-11EA27EB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52" y="1650785"/>
            <a:ext cx="10679848" cy="57043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Set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B7BFBD-4732-4C61-A543-688DF4BF3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8093"/>
            <a:ext cx="10515600" cy="2503503"/>
          </a:xfrm>
        </p:spPr>
        <p:txBody>
          <a:bodyPr/>
          <a:lstStyle/>
          <a:p>
            <a:r>
              <a:rPr lang="en-US" dirty="0"/>
              <a:t>A data set is a collection of data usually presented in tabular form.</a:t>
            </a:r>
          </a:p>
          <a:p>
            <a:r>
              <a:rPr lang="en-US" dirty="0"/>
              <a:t>Each column represents a particular variable. Each row corresponds to a given member of the data set in a question.</a:t>
            </a:r>
          </a:p>
          <a:p>
            <a:r>
              <a:rPr lang="en-US" dirty="0"/>
              <a:t>It lists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values for each of the variables, such as height and weight of an object.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</a:rPr>
              <a:t>Each value is known as a datum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FB9CC2A-6A0F-4CEA-A8D7-1326698FF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409" y="4311079"/>
            <a:ext cx="2466975" cy="1847850"/>
          </a:xfrm>
          <a:prstGeom prst="rect">
            <a:avLst/>
          </a:prstGeom>
        </p:spPr>
      </p:pic>
      <p:pic>
        <p:nvPicPr>
          <p:cNvPr id="6" name="Google Shape;126;p24">
            <a:extLst>
              <a:ext uri="{FF2B5EF4-FFF2-40B4-BE49-F238E27FC236}">
                <a16:creationId xmlns:a16="http://schemas.microsoft.com/office/drawing/2014/main" xmlns="" id="{35A55CDF-2365-4A6D-9B7D-2AC4ED852E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22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19163B-AA62-440B-81C2-2385049D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68" y="1424618"/>
            <a:ext cx="9592732" cy="2512381"/>
          </a:xfrm>
        </p:spPr>
        <p:txBody>
          <a:bodyPr/>
          <a:lstStyle/>
          <a:p>
            <a:pPr algn="l"/>
            <a:r>
              <a:rPr lang="en-US" dirty="0"/>
              <a:t>                                      DATA SET</a:t>
            </a:r>
            <a:br>
              <a:rPr lang="en-US" dirty="0"/>
            </a:br>
            <a:r>
              <a:rPr lang="en-US" sz="2000" dirty="0"/>
              <a:t>SOURCE: </a:t>
            </a:r>
            <a:r>
              <a:rPr lang="en-US" sz="2000" dirty="0">
                <a:hlinkClick r:id="rId2"/>
              </a:rPr>
              <a:t>https://dbie.rbi.org.in/DBIE/dbie.rbi?site=home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YEAR: 2015-2020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ABE799-CC67-4B14-A556-F859AA6D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68" y="3630967"/>
            <a:ext cx="9592732" cy="251238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TOPICS: </a:t>
            </a:r>
          </a:p>
          <a:p>
            <a:pPr algn="l"/>
            <a:r>
              <a:rPr lang="en-US" dirty="0"/>
              <a:t>*GDP</a:t>
            </a:r>
          </a:p>
          <a:p>
            <a:pPr algn="l"/>
            <a:r>
              <a:rPr lang="en-US" dirty="0"/>
              <a:t>*Foreign exchange</a:t>
            </a:r>
          </a:p>
          <a:p>
            <a:pPr algn="l"/>
            <a:r>
              <a:rPr lang="en-US" dirty="0"/>
              <a:t>*Exchange rate</a:t>
            </a:r>
          </a:p>
          <a:p>
            <a:pPr algn="l"/>
            <a:r>
              <a:rPr lang="en-US" dirty="0"/>
              <a:t>*CPI</a:t>
            </a:r>
            <a:endParaRPr lang="en-IN" dirty="0"/>
          </a:p>
        </p:txBody>
      </p:sp>
      <p:pic>
        <p:nvPicPr>
          <p:cNvPr id="4" name="Google Shape;126;p24">
            <a:extLst>
              <a:ext uri="{FF2B5EF4-FFF2-40B4-BE49-F238E27FC236}">
                <a16:creationId xmlns:a16="http://schemas.microsoft.com/office/drawing/2014/main" xmlns="" id="{86CF763A-BB43-4323-9226-B049FC6844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9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25741B-B993-4137-8784-F2DE9768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62B8C1-B60B-48C8-A174-A9B79D735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</a:rPr>
              <a:t>Tableau is a powerful and fastest growing data visualization tool used in the Business Intelligence Industry.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</a:rPr>
              <a:t>It helps in simplifying raw data into the very easily understandable format. 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</a:rPr>
              <a:t>Data analysis is very fast with Tableau and the visualizations created are in the form of dashboards and worksheets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</a:rPr>
              <a:t>The best feature Tableau are 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</a:rPr>
              <a:t>Data Blending 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</a:rPr>
              <a:t>Real time analysis 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</a:rPr>
              <a:t>Collaboration of data.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A06627-90C1-4ED5-A1C3-0EE87CF8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603" y="4045198"/>
            <a:ext cx="2087235" cy="2120900"/>
          </a:xfrm>
          <a:prstGeom prst="rect">
            <a:avLst/>
          </a:prstGeom>
        </p:spPr>
      </p:pic>
      <p:pic>
        <p:nvPicPr>
          <p:cNvPr id="6" name="Google Shape;126;p24">
            <a:extLst>
              <a:ext uri="{FF2B5EF4-FFF2-40B4-BE49-F238E27FC236}">
                <a16:creationId xmlns:a16="http://schemas.microsoft.com/office/drawing/2014/main" xmlns="" id="{4D1B7CB8-B3EF-4C4B-A4C4-9F6827B219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398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E6D84C-6FBA-4E9B-9844-E5BCA91B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in Tableau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EBBFDF-3908-4F30-BF7F-CBBBE0B5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Tableau desktop</a:t>
            </a:r>
          </a:p>
          <a:p>
            <a:r>
              <a:rPr lang="en-US" dirty="0"/>
              <a:t>Tableau public</a:t>
            </a:r>
          </a:p>
          <a:p>
            <a:r>
              <a:rPr lang="en-US" dirty="0"/>
              <a:t>Tableau server</a:t>
            </a:r>
          </a:p>
          <a:p>
            <a:r>
              <a:rPr lang="en-US" dirty="0"/>
              <a:t>Tableau online</a:t>
            </a:r>
          </a:p>
          <a:p>
            <a:r>
              <a:rPr lang="en-US" dirty="0"/>
              <a:t>Tableau reader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3063577-6230-4490-8CAD-2E87A4B3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94" y="2769832"/>
            <a:ext cx="3728622" cy="3318937"/>
          </a:xfrm>
          <a:prstGeom prst="rect">
            <a:avLst/>
          </a:prstGeom>
        </p:spPr>
      </p:pic>
      <p:pic>
        <p:nvPicPr>
          <p:cNvPr id="6" name="Google Shape;126;p24">
            <a:extLst>
              <a:ext uri="{FF2B5EF4-FFF2-40B4-BE49-F238E27FC236}">
                <a16:creationId xmlns:a16="http://schemas.microsoft.com/office/drawing/2014/main" xmlns="" id="{1B94E359-B8B7-4CE1-AE7E-1F68DCF748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5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91F5B2-A6AB-46A1-AD0C-AA524388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AIM OF THE PROJECT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DF6E3-6FE7-4602-ABF0-77BCEDEA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this project is to know about Indian Economy and get a detailed view on various aspects that affect the Indian Economy during the period 2015-2020.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695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CA4E55-3B85-41A5-89FA-3FE715BB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FINDINGS..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2ACEB3-6E0F-40D6-9EA6-3F81A9913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Which service has contributed maximum to the GDP over the last 5 years?</a:t>
            </a:r>
          </a:p>
          <a:p>
            <a:r>
              <a:rPr lang="en-US" dirty="0"/>
              <a:t>What the avg. turnover in terms of GDP over the last 5 years and which year contributed the most?</a:t>
            </a:r>
          </a:p>
          <a:p>
            <a:r>
              <a:rPr lang="en-US" dirty="0"/>
              <a:t>Which year had the maximum foreign exchange reserve?</a:t>
            </a:r>
          </a:p>
          <a:p>
            <a:r>
              <a:rPr lang="en-US" dirty="0"/>
              <a:t>Which year had the major impact on the exchange of Indian goods?</a:t>
            </a:r>
          </a:p>
          <a:p>
            <a:r>
              <a:rPr lang="en-US" dirty="0"/>
              <a:t>Which month had let to the drastic increase in inflation over the commodities?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19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A1D2F"/>
      </a:dk2>
      <a:lt2>
        <a:srgbClr val="F0F3F2"/>
      </a:lt2>
      <a:accent1>
        <a:srgbClr val="C34D86"/>
      </a:accent1>
      <a:accent2>
        <a:srgbClr val="B13BA5"/>
      </a:accent2>
      <a:accent3>
        <a:srgbClr val="9E4DC3"/>
      </a:accent3>
      <a:accent4>
        <a:srgbClr val="5B3BB1"/>
      </a:accent4>
      <a:accent5>
        <a:srgbClr val="4D5EC3"/>
      </a:accent5>
      <a:accent6>
        <a:srgbClr val="3B7EB1"/>
      </a:accent6>
      <a:hlink>
        <a:srgbClr val="5F5DC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315</Words>
  <Application>Microsoft Office PowerPoint</Application>
  <PresentationFormat>Custom</PresentationFormat>
  <Paragraphs>43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BrushVTI</vt:lpstr>
      <vt:lpstr>Organic</vt:lpstr>
      <vt:lpstr>Indian Economy Data Analysis</vt:lpstr>
      <vt:lpstr>  Topic: Data Analysis on Indian Economy</vt:lpstr>
      <vt:lpstr> Data Visualization </vt:lpstr>
      <vt:lpstr>Data Set </vt:lpstr>
      <vt:lpstr>                                      DATA SET SOURCE: https://dbie.rbi.org.in/DBIE/dbie.rbi?site=home YEAR: 2015-2020  </vt:lpstr>
      <vt:lpstr>Tableau</vt:lpstr>
      <vt:lpstr>Tools in Tableau</vt:lpstr>
      <vt:lpstr>AIM OF THE PROJECT</vt:lpstr>
      <vt:lpstr>FINDINGS..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</dc:title>
  <dc:creator>devdha268@hotmail.com</dc:creator>
  <cp:lastModifiedBy>Lenovo</cp:lastModifiedBy>
  <cp:revision>25</cp:revision>
  <dcterms:created xsi:type="dcterms:W3CDTF">2020-12-15T06:50:23Z</dcterms:created>
  <dcterms:modified xsi:type="dcterms:W3CDTF">2023-08-02T04:57:00Z</dcterms:modified>
</cp:coreProperties>
</file>